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eque" charset="1" panose="00000500000000000000"/>
      <p:regular r:id="rId10"/>
    </p:embeddedFont>
    <p:embeddedFont>
      <p:font typeface="Cheque Bold" charset="1" panose="00000500000000000000"/>
      <p:regular r:id="rId11"/>
    </p:embeddedFont>
    <p:embeddedFont>
      <p:font typeface="Garamond" charset="1" panose="02020404030301010803"/>
      <p:regular r:id="rId12"/>
    </p:embeddedFont>
    <p:embeddedFont>
      <p:font typeface="Garamond Bold" charset="1" panose="02020804030307010803"/>
      <p:regular r:id="rId13"/>
    </p:embeddedFont>
    <p:embeddedFont>
      <p:font typeface="Garamond Italics" charset="1" panose="02020404030301010803"/>
      <p:regular r:id="rId14"/>
    </p:embeddedFont>
    <p:embeddedFont>
      <p:font typeface="Garamond Bold Italics" charset="1" panose="02020804030301090803"/>
      <p:regular r:id="rId15"/>
    </p:embeddedFont>
    <p:embeddedFont>
      <p:font typeface="Arial" charset="1" panose="020B0502020202020204"/>
      <p:regular r:id="rId16"/>
    </p:embeddedFont>
    <p:embeddedFont>
      <p:font typeface="Arial Bold" charset="1" panose="020B0802020202020204"/>
      <p:regular r:id="rId17"/>
    </p:embeddedFont>
    <p:embeddedFont>
      <p:font typeface="Arial Italics" charset="1" panose="020B0502020202090204"/>
      <p:regular r:id="rId18"/>
    </p:embeddedFont>
    <p:embeddedFont>
      <p:font typeface="Arial Bold Italics" charset="1" panose="020B0802020202090204"/>
      <p:regular r:id="rId19"/>
    </p:embeddedFont>
    <p:embeddedFont>
      <p:font typeface="Architype Bayer-type" charset="1" panose="02000500090000020004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gif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0298" y="7989958"/>
            <a:ext cx="6668030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spc="270">
                <a:solidFill>
                  <a:srgbClr val="3E59AA"/>
                </a:solidFill>
                <a:latin typeface="Garamond Bold"/>
              </a:rPr>
              <a:t>WWW.AISCIENCES.IO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1746"/>
            <a:ext cx="5181565" cy="1155057"/>
          </a:xfrm>
          <a:custGeom>
            <a:avLst/>
            <a:gdLst/>
            <a:ahLst/>
            <a:cxnLst/>
            <a:rect r="r" b="b" t="t" l="l"/>
            <a:pathLst>
              <a:path h="1155057" w="5181565">
                <a:moveTo>
                  <a:pt x="0" y="0"/>
                </a:moveTo>
                <a:lnTo>
                  <a:pt x="5181565" y="0"/>
                </a:lnTo>
                <a:lnTo>
                  <a:pt x="5181565" y="1155057"/>
                </a:lnTo>
                <a:lnTo>
                  <a:pt x="0" y="115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18986" y="3805738"/>
            <a:ext cx="9803384" cy="7042649"/>
          </a:xfrm>
          <a:custGeom>
            <a:avLst/>
            <a:gdLst/>
            <a:ahLst/>
            <a:cxnLst/>
            <a:rect r="r" b="b" t="t" l="l"/>
            <a:pathLst>
              <a:path h="7042649" w="9803384">
                <a:moveTo>
                  <a:pt x="0" y="0"/>
                </a:moveTo>
                <a:lnTo>
                  <a:pt x="9803384" y="0"/>
                </a:lnTo>
                <a:lnTo>
                  <a:pt x="9803384" y="7042648"/>
                </a:lnTo>
                <a:lnTo>
                  <a:pt x="0" y="704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17" t="0" r="0" b="-31348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231277" y="191746"/>
            <a:ext cx="2858905" cy="285889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136" r="0" b="-313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24837" y="3758363"/>
            <a:ext cx="13230767" cy="115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15"/>
              </a:lnSpc>
            </a:pPr>
            <a:r>
              <a:rPr lang="en-US" sz="8300" spc="830">
                <a:solidFill>
                  <a:srgbClr val="4081C6"/>
                </a:solidFill>
                <a:latin typeface="Garamond Bold"/>
              </a:rPr>
              <a:t>GIT &amp; 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837" y="7250862"/>
            <a:ext cx="1261637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419BD7"/>
                </a:solidFill>
                <a:latin typeface="Garamond Bold"/>
              </a:rPr>
              <a:t>INSTRUCTOR: ZIA AHMAD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905320" y="3339910"/>
            <a:ext cx="4712908" cy="3693742"/>
          </a:xfrm>
          <a:custGeom>
            <a:avLst/>
            <a:gdLst/>
            <a:ahLst/>
            <a:cxnLst/>
            <a:rect r="r" b="b" t="t" l="l"/>
            <a:pathLst>
              <a:path h="3693742" w="4712908">
                <a:moveTo>
                  <a:pt x="0" y="0"/>
                </a:moveTo>
                <a:lnTo>
                  <a:pt x="4712908" y="0"/>
                </a:lnTo>
                <a:lnTo>
                  <a:pt x="4712908" y="3693741"/>
                </a:lnTo>
                <a:lnTo>
                  <a:pt x="0" y="369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39910"/>
            <a:ext cx="4384263" cy="3693742"/>
            <a:chOff x="0" y="0"/>
            <a:chExt cx="5845684" cy="49249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5684" cy="4924989"/>
            </a:xfrm>
            <a:custGeom>
              <a:avLst/>
              <a:gdLst/>
              <a:ahLst/>
              <a:cxnLst/>
              <a:rect r="r" b="b" t="t" l="l"/>
              <a:pathLst>
                <a:path h="4924989" w="5845684">
                  <a:moveTo>
                    <a:pt x="0" y="0"/>
                  </a:moveTo>
                  <a:lnTo>
                    <a:pt x="5845684" y="0"/>
                  </a:lnTo>
                  <a:lnTo>
                    <a:pt x="5845684" y="4924989"/>
                  </a:lnTo>
                  <a:lnTo>
                    <a:pt x="0" y="4924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367244"/>
              <a:ext cx="5845684" cy="1043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35"/>
                </a:lnSpc>
              </a:pPr>
              <a:r>
                <a:rPr lang="en-US" sz="4667">
                  <a:solidFill>
                    <a:srgbClr val="3F6AB6"/>
                  </a:solidFill>
                  <a:latin typeface="Canva Sans Bold"/>
                </a:rPr>
                <a:t>Main Folder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77014" y="3644733"/>
            <a:ext cx="6733972" cy="4419169"/>
            <a:chOff x="0" y="0"/>
            <a:chExt cx="812800" cy="53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33400"/>
            </a:xfrm>
            <a:custGeom>
              <a:avLst/>
              <a:gdLst/>
              <a:ahLst/>
              <a:cxnLst/>
              <a:rect r="r" b="b" t="t" l="l"/>
              <a:pathLst>
                <a:path h="533400" w="812800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539750" y="400050"/>
                  </a:lnTo>
                  <a:lnTo>
                    <a:pt x="539750" y="533400"/>
                  </a:lnTo>
                  <a:lnTo>
                    <a:pt x="812800" y="266700"/>
                  </a:lnTo>
                  <a:lnTo>
                    <a:pt x="539750" y="0"/>
                  </a:lnTo>
                  <a:lnTo>
                    <a:pt x="53975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9A95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175"/>
              <a:ext cx="6096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Arial Bold"/>
                </a:rPr>
                <a:t>CD [Sub-Folder Name]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36210" y="413847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CD COMMAND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5320" y="5048250"/>
            <a:ext cx="4712908" cy="80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5"/>
              </a:lnSpc>
            </a:pPr>
            <a:r>
              <a:rPr lang="en-US" sz="4667">
                <a:solidFill>
                  <a:srgbClr val="3F6AB6"/>
                </a:solidFill>
                <a:latin typeface="Canva Sans Bold"/>
              </a:rPr>
              <a:t>Sub-Folder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34127" y="2549472"/>
            <a:ext cx="3093484" cy="2247568"/>
            <a:chOff x="0" y="0"/>
            <a:chExt cx="812800" cy="5905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90539"/>
            </a:xfrm>
            <a:custGeom>
              <a:avLst/>
              <a:gdLst/>
              <a:ahLst/>
              <a:cxnLst/>
              <a:rect r="r" b="b" t="t" l="l"/>
              <a:pathLst>
                <a:path h="590539" w="812800">
                  <a:moveTo>
                    <a:pt x="127635" y="0"/>
                  </a:moveTo>
                  <a:lnTo>
                    <a:pt x="685165" y="0"/>
                  </a:lnTo>
                  <a:cubicBezTo>
                    <a:pt x="755656" y="0"/>
                    <a:pt x="812800" y="57144"/>
                    <a:pt x="812800" y="127635"/>
                  </a:cubicBezTo>
                  <a:lnTo>
                    <a:pt x="812800" y="462904"/>
                  </a:lnTo>
                  <a:cubicBezTo>
                    <a:pt x="812800" y="533395"/>
                    <a:pt x="755656" y="590539"/>
                    <a:pt x="685165" y="590539"/>
                  </a:cubicBezTo>
                  <a:lnTo>
                    <a:pt x="127635" y="590539"/>
                  </a:lnTo>
                  <a:cubicBezTo>
                    <a:pt x="57144" y="590539"/>
                    <a:pt x="0" y="533395"/>
                    <a:pt x="0" y="462904"/>
                  </a:cubicBezTo>
                  <a:lnTo>
                    <a:pt x="0" y="127635"/>
                  </a:lnTo>
                  <a:cubicBezTo>
                    <a:pt x="0" y="57144"/>
                    <a:pt x="57144" y="0"/>
                    <a:pt x="127635" y="0"/>
                  </a:cubicBezTo>
                  <a:close/>
                </a:path>
              </a:pathLst>
            </a:custGeom>
            <a:solidFill>
              <a:srgbClr val="4081C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812800" cy="752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al Bold"/>
                </a:rPr>
                <a:t>Modified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32739" y="2549472"/>
            <a:ext cx="3093484" cy="2247568"/>
            <a:chOff x="0" y="0"/>
            <a:chExt cx="812800" cy="5905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90539"/>
            </a:xfrm>
            <a:custGeom>
              <a:avLst/>
              <a:gdLst/>
              <a:ahLst/>
              <a:cxnLst/>
              <a:rect r="r" b="b" t="t" l="l"/>
              <a:pathLst>
                <a:path h="590539" w="812800">
                  <a:moveTo>
                    <a:pt x="127635" y="0"/>
                  </a:moveTo>
                  <a:lnTo>
                    <a:pt x="685165" y="0"/>
                  </a:lnTo>
                  <a:cubicBezTo>
                    <a:pt x="755656" y="0"/>
                    <a:pt x="812800" y="57144"/>
                    <a:pt x="812800" y="127635"/>
                  </a:cubicBezTo>
                  <a:lnTo>
                    <a:pt x="812800" y="462904"/>
                  </a:lnTo>
                  <a:cubicBezTo>
                    <a:pt x="812800" y="533395"/>
                    <a:pt x="755656" y="590539"/>
                    <a:pt x="685165" y="590539"/>
                  </a:cubicBezTo>
                  <a:lnTo>
                    <a:pt x="127635" y="590539"/>
                  </a:lnTo>
                  <a:cubicBezTo>
                    <a:pt x="57144" y="590539"/>
                    <a:pt x="0" y="533395"/>
                    <a:pt x="0" y="462904"/>
                  </a:cubicBezTo>
                  <a:lnTo>
                    <a:pt x="0" y="127635"/>
                  </a:lnTo>
                  <a:cubicBezTo>
                    <a:pt x="0" y="57144"/>
                    <a:pt x="57144" y="0"/>
                    <a:pt x="127635" y="0"/>
                  </a:cubicBezTo>
                  <a:close/>
                </a:path>
              </a:pathLst>
            </a:custGeom>
            <a:solidFill>
              <a:srgbClr val="419B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61925"/>
              <a:ext cx="812800" cy="752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al Bold"/>
                </a:rPr>
                <a:t>Untracked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28215" y="2506088"/>
            <a:ext cx="3093484" cy="2290952"/>
            <a:chOff x="0" y="0"/>
            <a:chExt cx="812800" cy="6019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01938"/>
            </a:xfrm>
            <a:custGeom>
              <a:avLst/>
              <a:gdLst/>
              <a:ahLst/>
              <a:cxnLst/>
              <a:rect r="r" b="b" t="t" l="l"/>
              <a:pathLst>
                <a:path h="601938" w="812800">
                  <a:moveTo>
                    <a:pt x="127635" y="0"/>
                  </a:moveTo>
                  <a:lnTo>
                    <a:pt x="685165" y="0"/>
                  </a:lnTo>
                  <a:cubicBezTo>
                    <a:pt x="755656" y="0"/>
                    <a:pt x="812800" y="57144"/>
                    <a:pt x="812800" y="127635"/>
                  </a:cubicBezTo>
                  <a:lnTo>
                    <a:pt x="812800" y="474303"/>
                  </a:lnTo>
                  <a:cubicBezTo>
                    <a:pt x="812800" y="544794"/>
                    <a:pt x="755656" y="601938"/>
                    <a:pt x="685165" y="601938"/>
                  </a:cubicBezTo>
                  <a:lnTo>
                    <a:pt x="127635" y="601938"/>
                  </a:lnTo>
                  <a:cubicBezTo>
                    <a:pt x="57144" y="601938"/>
                    <a:pt x="0" y="544794"/>
                    <a:pt x="0" y="474303"/>
                  </a:cubicBezTo>
                  <a:lnTo>
                    <a:pt x="0" y="127635"/>
                  </a:lnTo>
                  <a:cubicBezTo>
                    <a:pt x="0" y="57144"/>
                    <a:pt x="57144" y="0"/>
                    <a:pt x="127635" y="0"/>
                  </a:cubicBezTo>
                  <a:close/>
                </a:path>
              </a:pathLst>
            </a:custGeom>
            <a:solidFill>
              <a:srgbClr val="3E59A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61925"/>
              <a:ext cx="812800" cy="763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al Bold"/>
                </a:rPr>
                <a:t>Staged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57659" y="2506088"/>
            <a:ext cx="3093484" cy="2290952"/>
            <a:chOff x="0" y="0"/>
            <a:chExt cx="812800" cy="601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01938"/>
            </a:xfrm>
            <a:custGeom>
              <a:avLst/>
              <a:gdLst/>
              <a:ahLst/>
              <a:cxnLst/>
              <a:rect r="r" b="b" t="t" l="l"/>
              <a:pathLst>
                <a:path h="601938" w="812800">
                  <a:moveTo>
                    <a:pt x="127635" y="0"/>
                  </a:moveTo>
                  <a:lnTo>
                    <a:pt x="685165" y="0"/>
                  </a:lnTo>
                  <a:cubicBezTo>
                    <a:pt x="755656" y="0"/>
                    <a:pt x="812800" y="57144"/>
                    <a:pt x="812800" y="127635"/>
                  </a:cubicBezTo>
                  <a:lnTo>
                    <a:pt x="812800" y="474303"/>
                  </a:lnTo>
                  <a:cubicBezTo>
                    <a:pt x="812800" y="544794"/>
                    <a:pt x="755656" y="601938"/>
                    <a:pt x="685165" y="601938"/>
                  </a:cubicBezTo>
                  <a:lnTo>
                    <a:pt x="127635" y="601938"/>
                  </a:lnTo>
                  <a:cubicBezTo>
                    <a:pt x="57144" y="601938"/>
                    <a:pt x="0" y="544794"/>
                    <a:pt x="0" y="474303"/>
                  </a:cubicBezTo>
                  <a:lnTo>
                    <a:pt x="0" y="127635"/>
                  </a:lnTo>
                  <a:cubicBezTo>
                    <a:pt x="0" y="57144"/>
                    <a:pt x="57144" y="0"/>
                    <a:pt x="127635" y="0"/>
                  </a:cubicBezTo>
                  <a:close/>
                </a:path>
              </a:pathLst>
            </a:custGeom>
            <a:solidFill>
              <a:srgbClr val="3F6AB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812800" cy="763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al Bold"/>
                </a:rPr>
                <a:t>Unmodified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4307394">
            <a:off x="14405225" y="5822660"/>
            <a:ext cx="3135881" cy="1270032"/>
          </a:xfrm>
          <a:custGeom>
            <a:avLst/>
            <a:gdLst/>
            <a:ahLst/>
            <a:cxnLst/>
            <a:rect r="r" b="b" t="t" l="l"/>
            <a:pathLst>
              <a:path h="1270032" w="3135881">
                <a:moveTo>
                  <a:pt x="0" y="0"/>
                </a:moveTo>
                <a:lnTo>
                  <a:pt x="3135880" y="0"/>
                </a:lnTo>
                <a:lnTo>
                  <a:pt x="3135880" y="1270032"/>
                </a:lnTo>
                <a:lnTo>
                  <a:pt x="0" y="127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36210" y="413847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GIT STATUS TYPES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1633" y="6568095"/>
            <a:ext cx="4814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New file added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67409" y="7669375"/>
            <a:ext cx="670689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Changes made in existing 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8066" y="6208010"/>
            <a:ext cx="67068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No Change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58388" y="8077504"/>
            <a:ext cx="67068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After git add</a:t>
            </a:r>
          </a:p>
        </p:txBody>
      </p:sp>
      <p:sp>
        <p:nvSpPr>
          <p:cNvPr name="Freeform 24" id="24"/>
          <p:cNvSpPr/>
          <p:nvPr/>
        </p:nvSpPr>
        <p:spPr>
          <a:xfrm flipH="false" flipV="true" rot="6300083">
            <a:off x="6106929" y="5849881"/>
            <a:ext cx="3135881" cy="1270032"/>
          </a:xfrm>
          <a:custGeom>
            <a:avLst/>
            <a:gdLst/>
            <a:ahLst/>
            <a:cxnLst/>
            <a:rect r="r" b="b" t="t" l="l"/>
            <a:pathLst>
              <a:path h="1270032" w="3135881">
                <a:moveTo>
                  <a:pt x="0" y="1270032"/>
                </a:moveTo>
                <a:lnTo>
                  <a:pt x="3135880" y="1270032"/>
                </a:lnTo>
                <a:lnTo>
                  <a:pt x="3135880" y="0"/>
                </a:lnTo>
                <a:lnTo>
                  <a:pt x="0" y="0"/>
                </a:lnTo>
                <a:lnTo>
                  <a:pt x="0" y="12700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307394">
            <a:off x="11088486" y="5311801"/>
            <a:ext cx="1614290" cy="653787"/>
          </a:xfrm>
          <a:custGeom>
            <a:avLst/>
            <a:gdLst/>
            <a:ahLst/>
            <a:cxnLst/>
            <a:rect r="r" b="b" t="t" l="l"/>
            <a:pathLst>
              <a:path h="653787" w="1614290">
                <a:moveTo>
                  <a:pt x="0" y="0"/>
                </a:moveTo>
                <a:lnTo>
                  <a:pt x="1614290" y="0"/>
                </a:lnTo>
                <a:lnTo>
                  <a:pt x="1614290" y="653787"/>
                </a:lnTo>
                <a:lnTo>
                  <a:pt x="0" y="653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true" rot="6953350">
            <a:off x="2060559" y="5445947"/>
            <a:ext cx="1932776" cy="782774"/>
          </a:xfrm>
          <a:custGeom>
            <a:avLst/>
            <a:gdLst/>
            <a:ahLst/>
            <a:cxnLst/>
            <a:rect r="r" b="b" t="t" l="l"/>
            <a:pathLst>
              <a:path h="782774" w="1932776">
                <a:moveTo>
                  <a:pt x="0" y="782774"/>
                </a:moveTo>
                <a:lnTo>
                  <a:pt x="1932776" y="782774"/>
                </a:lnTo>
                <a:lnTo>
                  <a:pt x="1932776" y="0"/>
                </a:lnTo>
                <a:lnTo>
                  <a:pt x="0" y="0"/>
                </a:lnTo>
                <a:lnTo>
                  <a:pt x="0" y="78277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667917" y="2501070"/>
            <a:ext cx="1827205" cy="1895933"/>
          </a:xfrm>
          <a:custGeom>
            <a:avLst/>
            <a:gdLst/>
            <a:ahLst/>
            <a:cxnLst/>
            <a:rect r="r" b="b" t="t" l="l"/>
            <a:pathLst>
              <a:path h="1895933" w="1827205">
                <a:moveTo>
                  <a:pt x="0" y="0"/>
                </a:moveTo>
                <a:lnTo>
                  <a:pt x="1827205" y="0"/>
                </a:lnTo>
                <a:lnTo>
                  <a:pt x="1827205" y="1895933"/>
                </a:lnTo>
                <a:lnTo>
                  <a:pt x="0" y="1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47509">
            <a:off x="6836457" y="5225432"/>
            <a:ext cx="3584586" cy="1451757"/>
          </a:xfrm>
          <a:custGeom>
            <a:avLst/>
            <a:gdLst/>
            <a:ahLst/>
            <a:cxnLst/>
            <a:rect r="r" b="b" t="t" l="l"/>
            <a:pathLst>
              <a:path h="1451757" w="3584586">
                <a:moveTo>
                  <a:pt x="0" y="0"/>
                </a:moveTo>
                <a:lnTo>
                  <a:pt x="3584586" y="0"/>
                </a:lnTo>
                <a:lnTo>
                  <a:pt x="3584586" y="1451757"/>
                </a:lnTo>
                <a:lnTo>
                  <a:pt x="0" y="1451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6210" y="413847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ADD/COMMIT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5501" y="2891824"/>
            <a:ext cx="6732886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3F6AB6"/>
                </a:solidFill>
                <a:latin typeface="Canva Sans Bold"/>
              </a:rPr>
              <a:t>git add [file name]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9270" y="2891824"/>
            <a:ext cx="5835055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3F6AB6"/>
                </a:solidFill>
                <a:latin typeface="Canva Sans Bold"/>
              </a:rPr>
              <a:t>git add 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519" y="7672057"/>
            <a:ext cx="16460797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3F6AB6"/>
                </a:solidFill>
                <a:latin typeface="Canva Sans Bold"/>
              </a:rPr>
              <a:t>git commit -m “A message with a purpose”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2713664" y="820995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GIT PUSH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87310" y="3228238"/>
            <a:ext cx="8465404" cy="7077976"/>
            <a:chOff x="0" y="0"/>
            <a:chExt cx="11287205" cy="9437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35553" cy="5621275"/>
            </a:xfrm>
            <a:custGeom>
              <a:avLst/>
              <a:gdLst/>
              <a:ahLst/>
              <a:cxnLst/>
              <a:rect r="r" b="b" t="t" l="l"/>
              <a:pathLst>
                <a:path h="5621275" w="8935553">
                  <a:moveTo>
                    <a:pt x="0" y="0"/>
                  </a:moveTo>
                  <a:lnTo>
                    <a:pt x="8935553" y="0"/>
                  </a:lnTo>
                  <a:lnTo>
                    <a:pt x="8935553" y="5621275"/>
                  </a:lnTo>
                  <a:lnTo>
                    <a:pt x="0" y="562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241022">
              <a:off x="6460192" y="5203891"/>
              <a:ext cx="4315863" cy="3193739"/>
            </a:xfrm>
            <a:custGeom>
              <a:avLst/>
              <a:gdLst/>
              <a:ahLst/>
              <a:cxnLst/>
              <a:rect r="r" b="b" t="t" l="l"/>
              <a:pathLst>
                <a:path h="3193739" w="4315863">
                  <a:moveTo>
                    <a:pt x="0" y="0"/>
                  </a:moveTo>
                  <a:lnTo>
                    <a:pt x="4315863" y="0"/>
                  </a:lnTo>
                  <a:lnTo>
                    <a:pt x="4315863" y="3193738"/>
                  </a:lnTo>
                  <a:lnTo>
                    <a:pt x="0" y="3193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87111" y="7875052"/>
              <a:ext cx="8131012" cy="107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7"/>
                </a:lnSpc>
              </a:pPr>
              <a:r>
                <a:rPr lang="en-US" sz="4848">
                  <a:solidFill>
                    <a:srgbClr val="3F6AB6"/>
                  </a:solidFill>
                  <a:latin typeface="Canva Sans Bold"/>
                </a:rPr>
                <a:t>Updated code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18480" y="1863883"/>
            <a:ext cx="8299748" cy="116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3F6AB6"/>
                </a:solidFill>
                <a:latin typeface="Canva Sans Bold"/>
              </a:rPr>
              <a:t>git push origin main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3907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Remote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94373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Local</a:t>
            </a:r>
          </a:p>
        </p:txBody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365389" y="2752851"/>
            <a:ext cx="9178103" cy="341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8431" spc="421">
                <a:solidFill>
                  <a:srgbClr val="3F6AB6"/>
                </a:solidFill>
                <a:latin typeface="Garamond Bold"/>
              </a:rPr>
              <a:t>HIERARCHY</a:t>
            </a:r>
          </a:p>
          <a:p>
            <a:pPr algn="ctr">
              <a:lnSpc>
                <a:spcPts val="8852"/>
              </a:lnSpc>
            </a:pPr>
            <a:r>
              <a:rPr lang="en-US" sz="8431" spc="421">
                <a:solidFill>
                  <a:srgbClr val="3F6AB6"/>
                </a:solidFill>
                <a:latin typeface="Garamond Bold"/>
              </a:rPr>
              <a:t>OF </a:t>
            </a:r>
          </a:p>
          <a:p>
            <a:pPr algn="ctr">
              <a:lnSpc>
                <a:spcPts val="8852"/>
              </a:lnSpc>
            </a:pPr>
            <a:r>
              <a:rPr lang="en-US" sz="8431" spc="421">
                <a:solidFill>
                  <a:srgbClr val="3F6AB6"/>
                </a:solidFill>
                <a:latin typeface="Garamond Bold"/>
              </a:rPr>
              <a:t>COMMANDS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49208" y="0"/>
            <a:ext cx="9842187" cy="10287000"/>
            <a:chOff x="0" y="0"/>
            <a:chExt cx="13122916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229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122916">
                  <a:moveTo>
                    <a:pt x="0" y="0"/>
                  </a:moveTo>
                  <a:lnTo>
                    <a:pt x="13122916" y="0"/>
                  </a:lnTo>
                  <a:lnTo>
                    <a:pt x="1312291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780" r="0" b="-50103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22538" y="657873"/>
              <a:ext cx="531759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Create Repo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9613" y="5226079"/>
              <a:ext cx="6183445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Make Changes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477398" y="2839159"/>
              <a:ext cx="251116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Clone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016097" y="11923758"/>
              <a:ext cx="3433762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git push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52370" y="7381458"/>
              <a:ext cx="2961217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git add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66893" y="9745962"/>
              <a:ext cx="46288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git commit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959216" y="644140"/>
            <a:ext cx="4369567" cy="1354566"/>
          </a:xfrm>
          <a:custGeom>
            <a:avLst/>
            <a:gdLst/>
            <a:ahLst/>
            <a:cxnLst/>
            <a:rect r="r" b="b" t="t" l="l"/>
            <a:pathLst>
              <a:path h="1354566" w="4369567">
                <a:moveTo>
                  <a:pt x="0" y="0"/>
                </a:moveTo>
                <a:lnTo>
                  <a:pt x="4369568" y="0"/>
                </a:lnTo>
                <a:lnTo>
                  <a:pt x="4369568" y="1354566"/>
                </a:lnTo>
                <a:lnTo>
                  <a:pt x="0" y="135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4691" y="688668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LOCAL             REMOTE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18859" y="2057049"/>
            <a:ext cx="8315598" cy="7924850"/>
            <a:chOff x="0" y="0"/>
            <a:chExt cx="11087464" cy="10566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79030" cy="10566467"/>
            </a:xfrm>
            <a:custGeom>
              <a:avLst/>
              <a:gdLst/>
              <a:ahLst/>
              <a:cxnLst/>
              <a:rect r="r" b="b" t="t" l="l"/>
              <a:pathLst>
                <a:path h="10566467" w="10179030">
                  <a:moveTo>
                    <a:pt x="0" y="0"/>
                  </a:moveTo>
                  <a:lnTo>
                    <a:pt x="10179030" y="0"/>
                  </a:lnTo>
                  <a:lnTo>
                    <a:pt x="10179030" y="10566467"/>
                  </a:lnTo>
                  <a:lnTo>
                    <a:pt x="0" y="10566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944355" y="-123825"/>
              <a:ext cx="6891714" cy="146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68"/>
                </a:lnSpc>
                <a:spcBef>
                  <a:spcPct val="0"/>
                </a:spcBef>
              </a:pPr>
              <a:r>
                <a:rPr lang="en-US" sz="6620">
                  <a:solidFill>
                    <a:srgbClr val="FFFFFF"/>
                  </a:solidFill>
                  <a:latin typeface="Canva Sans Bold"/>
                </a:rPr>
                <a:t>Git init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49463" y="2437229"/>
              <a:ext cx="9938002" cy="87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0"/>
                </a:lnSpc>
                <a:spcBef>
                  <a:spcPct val="0"/>
                </a:spcBef>
              </a:pPr>
              <a:r>
                <a:rPr lang="en-US" sz="3972">
                  <a:solidFill>
                    <a:srgbClr val="FFFFFF"/>
                  </a:solidFill>
                  <a:latin typeface="Canva Sans Bold"/>
                </a:rPr>
                <a:t>Git remote add origin &lt;&gt;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365252" y="4488962"/>
              <a:ext cx="7506423" cy="146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68"/>
                </a:lnSpc>
                <a:spcBef>
                  <a:spcPct val="0"/>
                </a:spcBef>
              </a:pPr>
              <a:r>
                <a:rPr lang="en-US" sz="6620">
                  <a:solidFill>
                    <a:srgbClr val="FFFFFF"/>
                  </a:solidFill>
                  <a:latin typeface="Canva Sans Bold"/>
                </a:rPr>
                <a:t>Git remote -v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329646" y="6644991"/>
              <a:ext cx="7506423" cy="146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68"/>
                </a:lnSpc>
                <a:spcBef>
                  <a:spcPct val="0"/>
                </a:spcBef>
              </a:pPr>
              <a:r>
                <a:rPr lang="en-US" sz="6620">
                  <a:solidFill>
                    <a:srgbClr val="FFFFFF"/>
                  </a:solidFill>
                  <a:latin typeface="Canva Sans Bold"/>
                </a:rPr>
                <a:t>Git branch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13856" y="9210559"/>
              <a:ext cx="9938002" cy="94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88"/>
                </a:lnSpc>
                <a:spcBef>
                  <a:spcPct val="0"/>
                </a:spcBef>
              </a:pPr>
              <a:r>
                <a:rPr lang="en-US" sz="4277">
                  <a:solidFill>
                    <a:srgbClr val="FFFFFF"/>
                  </a:solidFill>
                  <a:latin typeface="Canva Sans Bold"/>
                </a:rPr>
                <a:t>Git branch -m main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1796959">
            <a:off x="10253607" y="6826318"/>
            <a:ext cx="8299748" cy="116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FE5022"/>
                </a:solidFill>
                <a:latin typeface="Canva Sans Bold"/>
              </a:rPr>
              <a:t>git push origin main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519002" y="2057049"/>
            <a:ext cx="7805689" cy="7884534"/>
          </a:xfrm>
          <a:custGeom>
            <a:avLst/>
            <a:gdLst/>
            <a:ahLst/>
            <a:cxnLst/>
            <a:rect r="r" b="b" t="t" l="l"/>
            <a:pathLst>
              <a:path h="7884534" w="7805689">
                <a:moveTo>
                  <a:pt x="0" y="0"/>
                </a:moveTo>
                <a:lnTo>
                  <a:pt x="7805689" y="0"/>
                </a:lnTo>
                <a:lnTo>
                  <a:pt x="7805689" y="7884534"/>
                </a:lnTo>
                <a:lnTo>
                  <a:pt x="0" y="788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4691" y="3305271"/>
            <a:ext cx="2714403" cy="2694045"/>
          </a:xfrm>
          <a:custGeom>
            <a:avLst/>
            <a:gdLst/>
            <a:ahLst/>
            <a:cxnLst/>
            <a:rect r="r" b="b" t="t" l="l"/>
            <a:pathLst>
              <a:path h="2694045" w="2714403">
                <a:moveTo>
                  <a:pt x="0" y="0"/>
                </a:moveTo>
                <a:lnTo>
                  <a:pt x="2714403" y="0"/>
                </a:lnTo>
                <a:lnTo>
                  <a:pt x="2714403" y="2694045"/>
                </a:lnTo>
                <a:lnTo>
                  <a:pt x="0" y="2694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43653" y="5143500"/>
            <a:ext cx="2244915" cy="2643668"/>
          </a:xfrm>
          <a:custGeom>
            <a:avLst/>
            <a:gdLst/>
            <a:ahLst/>
            <a:cxnLst/>
            <a:rect r="r" b="b" t="t" l="l"/>
            <a:pathLst>
              <a:path h="2643668" w="2244915">
                <a:moveTo>
                  <a:pt x="0" y="0"/>
                </a:moveTo>
                <a:lnTo>
                  <a:pt x="2244915" y="0"/>
                </a:lnTo>
                <a:lnTo>
                  <a:pt x="2244915" y="2643668"/>
                </a:lnTo>
                <a:lnTo>
                  <a:pt x="0" y="264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9537" y="688668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GIT BRANCH</a:t>
            </a:r>
          </a:p>
        </p:txBody>
      </p: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55501" y="456057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5" y="0"/>
                </a:lnTo>
                <a:lnTo>
                  <a:pt x="1807435" y="1807435"/>
                </a:lnTo>
                <a:lnTo>
                  <a:pt x="0" y="180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7255" y="508575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BRANCHES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260059" y="456057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5"/>
                </a:lnTo>
                <a:lnTo>
                  <a:pt x="0" y="180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58264" y="7269037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5"/>
                </a:lnTo>
                <a:lnTo>
                  <a:pt x="0" y="180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58264" y="2200806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47384" y="7269037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5" y="0"/>
                </a:lnTo>
                <a:lnTo>
                  <a:pt x="1807435" y="1807435"/>
                </a:lnTo>
                <a:lnTo>
                  <a:pt x="0" y="180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067495" y="5464288"/>
            <a:ext cx="10191805" cy="0"/>
          </a:xfrm>
          <a:prstGeom prst="line">
            <a:avLst/>
          </a:prstGeom>
          <a:ln cap="flat" w="200025">
            <a:solidFill>
              <a:srgbClr val="00AF1C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062936" y="5464288"/>
            <a:ext cx="1197123" cy="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6163777" y="6468018"/>
            <a:ext cx="3798205" cy="176257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6163777" y="3104524"/>
            <a:ext cx="2894487" cy="1400899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1322900" y="5873061"/>
            <a:ext cx="17091" cy="2299693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13335708" y="5464288"/>
            <a:ext cx="15393" cy="1701548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0865700" y="3104524"/>
            <a:ext cx="1581684" cy="2038976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4254819" y="5770200"/>
            <a:ext cx="457200" cy="2402554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889485" y="143406"/>
            <a:ext cx="4398515" cy="4528716"/>
          </a:xfrm>
          <a:custGeom>
            <a:avLst/>
            <a:gdLst/>
            <a:ahLst/>
            <a:cxnLst/>
            <a:rect r="r" b="b" t="t" l="l"/>
            <a:pathLst>
              <a:path h="4528716" w="4398515">
                <a:moveTo>
                  <a:pt x="0" y="0"/>
                </a:moveTo>
                <a:lnTo>
                  <a:pt x="4398515" y="0"/>
                </a:lnTo>
                <a:lnTo>
                  <a:pt x="4398515" y="4528716"/>
                </a:lnTo>
                <a:lnTo>
                  <a:pt x="0" y="452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537" y="688668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BRANCHES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4147" y="6478750"/>
            <a:ext cx="90835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checkout &lt;branch name&gt;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4147" y="2312514"/>
            <a:ext cx="32730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branch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4147" y="3680382"/>
            <a:ext cx="85927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branch  -M &lt;new name&gt;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4147" y="5048250"/>
            <a:ext cx="113985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checkout -b &lt;new branch name&gt;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4147" y="7681582"/>
            <a:ext cx="121423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checkout -d &lt;delete branch name&gt;</a:t>
            </a:r>
          </a:p>
        </p:txBody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382634"/>
            <a:ext cx="15003799" cy="6875666"/>
            <a:chOff x="0" y="0"/>
            <a:chExt cx="20005066" cy="9167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146351"/>
              <a:ext cx="2409914" cy="2409914"/>
            </a:xfrm>
            <a:custGeom>
              <a:avLst/>
              <a:gdLst/>
              <a:ahLst/>
              <a:cxnLst/>
              <a:rect r="r" b="b" t="t" l="l"/>
              <a:pathLst>
                <a:path h="2409914" w="2409914">
                  <a:moveTo>
                    <a:pt x="0" y="0"/>
                  </a:moveTo>
                  <a:lnTo>
                    <a:pt x="2409914" y="0"/>
                  </a:lnTo>
                  <a:lnTo>
                    <a:pt x="2409914" y="2409914"/>
                  </a:lnTo>
                  <a:lnTo>
                    <a:pt x="0" y="240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06078" y="3146351"/>
              <a:ext cx="2409914" cy="2409914"/>
            </a:xfrm>
            <a:custGeom>
              <a:avLst/>
              <a:gdLst/>
              <a:ahLst/>
              <a:cxnLst/>
              <a:rect r="r" b="b" t="t" l="l"/>
              <a:pathLst>
                <a:path h="2409914" w="2409914">
                  <a:moveTo>
                    <a:pt x="0" y="0"/>
                  </a:moveTo>
                  <a:lnTo>
                    <a:pt x="2409914" y="0"/>
                  </a:lnTo>
                  <a:lnTo>
                    <a:pt x="2409914" y="2409914"/>
                  </a:lnTo>
                  <a:lnTo>
                    <a:pt x="0" y="240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070351" y="6757640"/>
              <a:ext cx="2409914" cy="2409914"/>
            </a:xfrm>
            <a:custGeom>
              <a:avLst/>
              <a:gdLst/>
              <a:ahLst/>
              <a:cxnLst/>
              <a:rect r="r" b="b" t="t" l="l"/>
              <a:pathLst>
                <a:path h="2409914" w="2409914">
                  <a:moveTo>
                    <a:pt x="0" y="0"/>
                  </a:moveTo>
                  <a:lnTo>
                    <a:pt x="2409914" y="0"/>
                  </a:lnTo>
                  <a:lnTo>
                    <a:pt x="2409914" y="2409914"/>
                  </a:lnTo>
                  <a:lnTo>
                    <a:pt x="0" y="240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070351" y="0"/>
              <a:ext cx="2409914" cy="2409914"/>
            </a:xfrm>
            <a:custGeom>
              <a:avLst/>
              <a:gdLst/>
              <a:ahLst/>
              <a:cxnLst/>
              <a:rect r="r" b="b" t="t" l="l"/>
              <a:pathLst>
                <a:path h="2409914" w="2409914">
                  <a:moveTo>
                    <a:pt x="0" y="0"/>
                  </a:moveTo>
                  <a:lnTo>
                    <a:pt x="2409914" y="0"/>
                  </a:lnTo>
                  <a:lnTo>
                    <a:pt x="2409914" y="2409914"/>
                  </a:lnTo>
                  <a:lnTo>
                    <a:pt x="0" y="2409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>
              <a:off x="6415992" y="4351308"/>
              <a:ext cx="13589073" cy="0"/>
            </a:xfrm>
            <a:prstGeom prst="line">
              <a:avLst/>
            </a:prstGeom>
            <a:ln cap="flat" w="266700">
              <a:solidFill>
                <a:srgbClr val="00AF1C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2409914" y="4351308"/>
              <a:ext cx="1596164" cy="0"/>
            </a:xfrm>
            <a:prstGeom prst="line">
              <a:avLst/>
            </a:prstGeom>
            <a:ln cap="flat" w="266700">
              <a:solidFill>
                <a:srgbClr val="BE21F9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5211035" y="5689615"/>
              <a:ext cx="5064273" cy="2350093"/>
            </a:xfrm>
            <a:prstGeom prst="line">
              <a:avLst/>
            </a:prstGeom>
            <a:ln cap="flat" w="266700">
              <a:solidFill>
                <a:srgbClr val="BE21F9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5211035" y="1204957"/>
              <a:ext cx="3859316" cy="1867865"/>
            </a:xfrm>
            <a:prstGeom prst="line">
              <a:avLst/>
            </a:prstGeom>
            <a:ln cap="flat" w="266700">
              <a:solidFill>
                <a:srgbClr val="BE21F9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12089865" y="4896340"/>
              <a:ext cx="22789" cy="3066257"/>
            </a:xfrm>
            <a:prstGeom prst="line">
              <a:avLst/>
            </a:prstGeom>
            <a:ln cap="flat" w="266700">
              <a:solidFill>
                <a:srgbClr val="BE21F9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11480265" y="1204957"/>
              <a:ext cx="2108912" cy="2718634"/>
            </a:xfrm>
            <a:prstGeom prst="line">
              <a:avLst/>
            </a:prstGeom>
            <a:ln cap="flat" w="266700">
              <a:solidFill>
                <a:srgbClr val="BE21F9"/>
              </a:solidFill>
              <a:prstDash val="sysDot"/>
              <a:headEnd type="none" len="sm" w="sm"/>
              <a:tailEnd type="arrow" len="sm" w="med"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972800" y="7571232"/>
            <a:ext cx="7315200" cy="2715768"/>
          </a:xfrm>
          <a:custGeom>
            <a:avLst/>
            <a:gdLst/>
            <a:ahLst/>
            <a:cxnLst/>
            <a:rect r="r" b="b" t="t" l="l"/>
            <a:pathLst>
              <a:path h="2715768" w="7315200">
                <a:moveTo>
                  <a:pt x="0" y="0"/>
                </a:moveTo>
                <a:lnTo>
                  <a:pt x="7315200" y="0"/>
                </a:lnTo>
                <a:lnTo>
                  <a:pt x="7315200" y="2715768"/>
                </a:lnTo>
                <a:lnTo>
                  <a:pt x="0" y="271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7255" y="508575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MERGING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9537" y="3043652"/>
            <a:ext cx="14577352" cy="84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3F6AB6"/>
                </a:solidFill>
                <a:latin typeface="Garamond Bold"/>
              </a:rPr>
              <a:t>GIT &amp; 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15281"/>
            <a:ext cx="1280988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aramond"/>
              </a:rPr>
              <a:t>PROJECT MANAGEMENT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18986" y="3805738"/>
            <a:ext cx="9803384" cy="7042649"/>
          </a:xfrm>
          <a:custGeom>
            <a:avLst/>
            <a:gdLst/>
            <a:ahLst/>
            <a:cxnLst/>
            <a:rect r="r" b="b" t="t" l="l"/>
            <a:pathLst>
              <a:path h="7042649" w="9803384">
                <a:moveTo>
                  <a:pt x="0" y="0"/>
                </a:moveTo>
                <a:lnTo>
                  <a:pt x="9803384" y="0"/>
                </a:lnTo>
                <a:lnTo>
                  <a:pt x="9803384" y="7042648"/>
                </a:lnTo>
                <a:lnTo>
                  <a:pt x="0" y="704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7" t="0" r="0" b="-31348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6064107" y="2057049"/>
            <a:ext cx="6344243" cy="4337876"/>
          </a:xfrm>
          <a:custGeom>
            <a:avLst/>
            <a:gdLst/>
            <a:ahLst/>
            <a:cxnLst/>
            <a:rect r="r" b="b" t="t" l="l"/>
            <a:pathLst>
              <a:path h="4337876" w="6344243">
                <a:moveTo>
                  <a:pt x="0" y="0"/>
                </a:moveTo>
                <a:lnTo>
                  <a:pt x="6344243" y="0"/>
                </a:lnTo>
                <a:lnTo>
                  <a:pt x="6344243" y="4337877"/>
                </a:lnTo>
                <a:lnTo>
                  <a:pt x="0" y="4337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08350" y="3823428"/>
            <a:ext cx="4626943" cy="4349326"/>
          </a:xfrm>
          <a:custGeom>
            <a:avLst/>
            <a:gdLst/>
            <a:ahLst/>
            <a:cxnLst/>
            <a:rect r="r" b="b" t="t" l="l"/>
            <a:pathLst>
              <a:path h="4349326" w="4626943">
                <a:moveTo>
                  <a:pt x="0" y="0"/>
                </a:moveTo>
                <a:lnTo>
                  <a:pt x="4626943" y="0"/>
                </a:lnTo>
                <a:lnTo>
                  <a:pt x="4626943" y="4349326"/>
                </a:lnTo>
                <a:lnTo>
                  <a:pt x="0" y="434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6210" y="3644039"/>
            <a:ext cx="4400402" cy="4528716"/>
          </a:xfrm>
          <a:custGeom>
            <a:avLst/>
            <a:gdLst/>
            <a:ahLst/>
            <a:cxnLst/>
            <a:rect r="r" b="b" t="t" l="l"/>
            <a:pathLst>
              <a:path h="4528716" w="4400402">
                <a:moveTo>
                  <a:pt x="0" y="0"/>
                </a:moveTo>
                <a:lnTo>
                  <a:pt x="4400402" y="0"/>
                </a:lnTo>
                <a:lnTo>
                  <a:pt x="4400402" y="4528715"/>
                </a:lnTo>
                <a:lnTo>
                  <a:pt x="0" y="452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537" y="688668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MERGING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2388" y="2755358"/>
            <a:ext cx="25188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Remote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2883" y="2575969"/>
            <a:ext cx="25188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Local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38844" y="8767127"/>
            <a:ext cx="40627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Pull Request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1558" y="8214231"/>
            <a:ext cx="6886121" cy="85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3F6AB6"/>
                </a:solidFill>
                <a:latin typeface="Canva Sans Bold"/>
              </a:rPr>
              <a:t>git diff &lt;branch name&gt;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9537" y="9337618"/>
            <a:ext cx="7750163" cy="85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3F6AB6"/>
                </a:solidFill>
                <a:latin typeface="Canva Sans Bold"/>
              </a:rPr>
              <a:t>git merge &lt;branch name&gt;</a:t>
            </a:r>
          </a:p>
        </p:txBody>
      </p: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173200" y="1434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28064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31463" y="2382634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2499" y="628064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2836136" y="7184358"/>
            <a:ext cx="13196364" cy="0"/>
          </a:xfrm>
          <a:prstGeom prst="line">
            <a:avLst/>
          </a:prstGeom>
          <a:ln cap="flat" w="200025">
            <a:solidFill>
              <a:srgbClr val="00AF1C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4936977" y="3286352"/>
            <a:ext cx="2894487" cy="3898006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9638899" y="3286352"/>
            <a:ext cx="1581684" cy="3898006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302358" y="4482534"/>
            <a:ext cx="3259248" cy="2057400"/>
          </a:xfrm>
          <a:custGeom>
            <a:avLst/>
            <a:gdLst/>
            <a:ahLst/>
            <a:cxnLst/>
            <a:rect r="r" b="b" t="t" l="l"/>
            <a:pathLst>
              <a:path h="2057400" w="3259248">
                <a:moveTo>
                  <a:pt x="0" y="0"/>
                </a:moveTo>
                <a:lnTo>
                  <a:pt x="3259247" y="0"/>
                </a:lnTo>
                <a:lnTo>
                  <a:pt x="32592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9537" y="688668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PULL REQUEST</a:t>
            </a:r>
          </a:p>
        </p:txBody>
      </p:sp>
    </p:spTree>
  </p:cSld>
  <p:clrMapOvr>
    <a:masterClrMapping/>
  </p:clrMapOvr>
  <p:transition spd="fast">
    <p:circl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2713664" y="820995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GIT PUSH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87310" y="3228238"/>
            <a:ext cx="8465404" cy="7077976"/>
            <a:chOff x="0" y="0"/>
            <a:chExt cx="11287205" cy="9437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35553" cy="5621275"/>
            </a:xfrm>
            <a:custGeom>
              <a:avLst/>
              <a:gdLst/>
              <a:ahLst/>
              <a:cxnLst/>
              <a:rect r="r" b="b" t="t" l="l"/>
              <a:pathLst>
                <a:path h="5621275" w="8935553">
                  <a:moveTo>
                    <a:pt x="0" y="0"/>
                  </a:moveTo>
                  <a:lnTo>
                    <a:pt x="8935553" y="0"/>
                  </a:lnTo>
                  <a:lnTo>
                    <a:pt x="8935553" y="5621275"/>
                  </a:lnTo>
                  <a:lnTo>
                    <a:pt x="0" y="562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241022">
              <a:off x="6460192" y="5203891"/>
              <a:ext cx="4315863" cy="3193739"/>
            </a:xfrm>
            <a:custGeom>
              <a:avLst/>
              <a:gdLst/>
              <a:ahLst/>
              <a:cxnLst/>
              <a:rect r="r" b="b" t="t" l="l"/>
              <a:pathLst>
                <a:path h="3193739" w="4315863">
                  <a:moveTo>
                    <a:pt x="0" y="0"/>
                  </a:moveTo>
                  <a:lnTo>
                    <a:pt x="4315863" y="0"/>
                  </a:lnTo>
                  <a:lnTo>
                    <a:pt x="4315863" y="3193738"/>
                  </a:lnTo>
                  <a:lnTo>
                    <a:pt x="0" y="3193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87111" y="7875052"/>
              <a:ext cx="8131012" cy="107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7"/>
                </a:lnSpc>
              </a:pPr>
              <a:r>
                <a:rPr lang="en-US" sz="4848">
                  <a:solidFill>
                    <a:srgbClr val="3F6AB6"/>
                  </a:solidFill>
                  <a:latin typeface="Canva Sans Bold"/>
                </a:rPr>
                <a:t>Updated code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18480" y="1863883"/>
            <a:ext cx="8299748" cy="116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3F6AB6"/>
                </a:solidFill>
                <a:latin typeface="Canva Sans Bold"/>
              </a:rPr>
              <a:t>git push origin main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3907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Remote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94373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Local</a:t>
            </a:r>
          </a:p>
        </p:txBody>
      </p:sp>
    </p:spTree>
  </p:cSld>
  <p:clrMapOvr>
    <a:masterClrMapping/>
  </p:clrMapOvr>
  <p:transition spd="fast">
    <p:circl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2713664" y="820995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GIT PULL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87310" y="3228238"/>
            <a:ext cx="8465404" cy="7077976"/>
            <a:chOff x="0" y="0"/>
            <a:chExt cx="11287205" cy="9437301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8935553" cy="5621275"/>
            </a:xfrm>
            <a:custGeom>
              <a:avLst/>
              <a:gdLst/>
              <a:ahLst/>
              <a:cxnLst/>
              <a:rect r="r" b="b" t="t" l="l"/>
              <a:pathLst>
                <a:path h="5621275" w="8935553">
                  <a:moveTo>
                    <a:pt x="8935553" y="0"/>
                  </a:moveTo>
                  <a:lnTo>
                    <a:pt x="0" y="0"/>
                  </a:lnTo>
                  <a:lnTo>
                    <a:pt x="0" y="5621275"/>
                  </a:lnTo>
                  <a:lnTo>
                    <a:pt x="8935553" y="5621275"/>
                  </a:lnTo>
                  <a:lnTo>
                    <a:pt x="89355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241022">
              <a:off x="6460192" y="5203891"/>
              <a:ext cx="4315863" cy="3193739"/>
            </a:xfrm>
            <a:custGeom>
              <a:avLst/>
              <a:gdLst/>
              <a:ahLst/>
              <a:cxnLst/>
              <a:rect r="r" b="b" t="t" l="l"/>
              <a:pathLst>
                <a:path h="3193739" w="4315863">
                  <a:moveTo>
                    <a:pt x="0" y="0"/>
                  </a:moveTo>
                  <a:lnTo>
                    <a:pt x="4315863" y="0"/>
                  </a:lnTo>
                  <a:lnTo>
                    <a:pt x="4315863" y="3193738"/>
                  </a:lnTo>
                  <a:lnTo>
                    <a:pt x="0" y="3193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87111" y="7875052"/>
              <a:ext cx="8131012" cy="107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7"/>
                </a:lnSpc>
              </a:pPr>
              <a:r>
                <a:rPr lang="en-US" sz="4848">
                  <a:solidFill>
                    <a:srgbClr val="3F6AB6"/>
                  </a:solidFill>
                  <a:latin typeface="Canva Sans Bold"/>
                </a:rPr>
                <a:t>Updated code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537952" y="1863883"/>
            <a:ext cx="7860804" cy="116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3F6AB6"/>
                </a:solidFill>
                <a:latin typeface="Canva Sans Bold"/>
              </a:rPr>
              <a:t>git pull origin main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3907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Remote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94373" y="5010150"/>
            <a:ext cx="8299748" cy="122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3F6AB6"/>
                </a:solidFill>
                <a:latin typeface="Canva Sans Bold"/>
              </a:rPr>
              <a:t>Local</a:t>
            </a:r>
          </a:p>
        </p:txBody>
      </p:sp>
    </p:spTree>
  </p:cSld>
  <p:clrMapOvr>
    <a:masterClrMapping/>
  </p:clrMapOvr>
  <p:transition spd="fast">
    <p:circl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509633" y="564843"/>
            <a:ext cx="4584388" cy="4578657"/>
          </a:xfrm>
          <a:custGeom>
            <a:avLst/>
            <a:gdLst/>
            <a:ahLst/>
            <a:cxnLst/>
            <a:rect r="r" b="b" t="t" l="l"/>
            <a:pathLst>
              <a:path h="4578657" w="4584388">
                <a:moveTo>
                  <a:pt x="0" y="0"/>
                </a:moveTo>
                <a:lnTo>
                  <a:pt x="4584388" y="0"/>
                </a:lnTo>
                <a:lnTo>
                  <a:pt x="4584388" y="4578657"/>
                </a:lnTo>
                <a:lnTo>
                  <a:pt x="0" y="4578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416324"/>
            <a:ext cx="13745444" cy="414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1"/>
              </a:lnSpc>
              <a:spcBef>
                <a:spcPct val="0"/>
              </a:spcBef>
            </a:pPr>
            <a:r>
              <a:rPr lang="en-US" sz="7908">
                <a:solidFill>
                  <a:srgbClr val="3F6AB6"/>
                </a:solidFill>
                <a:latin typeface="Canva Sans Bold"/>
              </a:rPr>
              <a:t>When the there is a </a:t>
            </a:r>
            <a:r>
              <a:rPr lang="en-US" sz="7908">
                <a:solidFill>
                  <a:srgbClr val="F80000"/>
                </a:solidFill>
                <a:latin typeface="Canva Sans Bold"/>
              </a:rPr>
              <a:t>difference </a:t>
            </a:r>
            <a:r>
              <a:rPr lang="en-US" sz="7908">
                <a:solidFill>
                  <a:srgbClr val="3F6AB6"/>
                </a:solidFill>
                <a:latin typeface="Canva Sans Bold"/>
              </a:rPr>
              <a:t>of code at exactly same places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18637" y="6115354"/>
            <a:ext cx="5275385" cy="4114800"/>
          </a:xfrm>
          <a:custGeom>
            <a:avLst/>
            <a:gdLst/>
            <a:ahLst/>
            <a:cxnLst/>
            <a:rect r="r" b="b" t="t" l="l"/>
            <a:pathLst>
              <a:path h="4114800" w="5275385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918706" y="578626"/>
            <a:ext cx="16182018" cy="178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6"/>
              </a:lnSpc>
            </a:pPr>
            <a:r>
              <a:rPr lang="en-US" sz="12930" spc="646">
                <a:solidFill>
                  <a:srgbClr val="3F6AB6"/>
                </a:solidFill>
                <a:latin typeface="Garamond Bold"/>
              </a:rPr>
              <a:t>CONFLICT</a:t>
            </a:r>
          </a:p>
        </p:txBody>
      </p:sp>
    </p:spTree>
  </p:cSld>
  <p:clrMapOvr>
    <a:masterClrMapping/>
  </p:clrMapOvr>
  <p:transition spd="fast">
    <p:circl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26907" y="2371424"/>
            <a:ext cx="5561093" cy="4546194"/>
          </a:xfrm>
          <a:custGeom>
            <a:avLst/>
            <a:gdLst/>
            <a:ahLst/>
            <a:cxnLst/>
            <a:rect r="r" b="b" t="t" l="l"/>
            <a:pathLst>
              <a:path h="4546194" w="5561093">
                <a:moveTo>
                  <a:pt x="0" y="0"/>
                </a:moveTo>
                <a:lnTo>
                  <a:pt x="5561093" y="0"/>
                </a:lnTo>
                <a:lnTo>
                  <a:pt x="5561093" y="4546193"/>
                </a:lnTo>
                <a:lnTo>
                  <a:pt x="0" y="4546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2883" y="2279503"/>
            <a:ext cx="9374261" cy="425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5"/>
              </a:lnSpc>
            </a:pPr>
            <a:r>
              <a:rPr lang="en-US" sz="24911">
                <a:solidFill>
                  <a:srgbClr val="3F6AB6"/>
                </a:solidFill>
                <a:latin typeface="Cheque"/>
              </a:rPr>
              <a:t>Undo</a:t>
            </a:r>
          </a:p>
        </p:txBody>
      </p:sp>
    </p:spTree>
  </p:cSld>
  <p:clrMapOvr>
    <a:masterClrMapping/>
  </p:clrMapOvr>
  <p:transition spd="fast">
    <p:circl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811332" y="2992652"/>
            <a:ext cx="5447968" cy="6715523"/>
          </a:xfrm>
          <a:custGeom>
            <a:avLst/>
            <a:gdLst/>
            <a:ahLst/>
            <a:cxnLst/>
            <a:rect r="r" b="b" t="t" l="l"/>
            <a:pathLst>
              <a:path h="6715523" w="5447968">
                <a:moveTo>
                  <a:pt x="0" y="0"/>
                </a:moveTo>
                <a:lnTo>
                  <a:pt x="5447968" y="0"/>
                </a:lnTo>
                <a:lnTo>
                  <a:pt x="5447968" y="6715522"/>
                </a:lnTo>
                <a:lnTo>
                  <a:pt x="0" y="6715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2406" y="4162956"/>
            <a:ext cx="77061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restore -- &lt;filename&gt;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3221" y="5463318"/>
            <a:ext cx="43444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restore -- 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519" y="660093"/>
            <a:ext cx="16182018" cy="97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3F6AB6"/>
                </a:solidFill>
                <a:latin typeface="Garamond Bold"/>
              </a:rPr>
              <a:t>UNDO </a:t>
            </a:r>
            <a:r>
              <a:rPr lang="en-US" sz="7031" spc="351">
                <a:solidFill>
                  <a:srgbClr val="F80000"/>
                </a:solidFill>
                <a:latin typeface="Garamond Bold"/>
              </a:rPr>
              <a:t>BEFORE ADD/COMMIT</a:t>
            </a:r>
          </a:p>
        </p:txBody>
      </p:sp>
    </p:spTree>
  </p:cSld>
  <p:clrMapOvr>
    <a:masterClrMapping/>
  </p:clrMapOvr>
  <p:transition spd="fast">
    <p:circl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548407" y="3499146"/>
            <a:ext cx="5447968" cy="6715523"/>
          </a:xfrm>
          <a:custGeom>
            <a:avLst/>
            <a:gdLst/>
            <a:ahLst/>
            <a:cxnLst/>
            <a:rect r="r" b="b" t="t" l="l"/>
            <a:pathLst>
              <a:path h="6715523" w="5447968">
                <a:moveTo>
                  <a:pt x="0" y="0"/>
                </a:moveTo>
                <a:lnTo>
                  <a:pt x="5447968" y="0"/>
                </a:lnTo>
                <a:lnTo>
                  <a:pt x="5447968" y="6715523"/>
                </a:lnTo>
                <a:lnTo>
                  <a:pt x="0" y="671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7519" y="660093"/>
            <a:ext cx="16182018" cy="283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3F6AB6"/>
                </a:solidFill>
                <a:latin typeface="Garamond Bold"/>
              </a:rPr>
              <a:t>UNDO </a:t>
            </a:r>
          </a:p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F80000"/>
                </a:solidFill>
                <a:latin typeface="Garamond Bold"/>
              </a:rPr>
              <a:t>AFTER ADD &amp; </a:t>
            </a:r>
          </a:p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F80000"/>
                </a:solidFill>
                <a:latin typeface="Garamond Bold"/>
              </a:rPr>
              <a:t>BEFOR COMMIT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0580" y="4669451"/>
            <a:ext cx="63493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reset &lt;filename&gt;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0365" y="5969812"/>
            <a:ext cx="26497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reset</a:t>
            </a:r>
          </a:p>
        </p:txBody>
      </p:sp>
    </p:spTree>
  </p:cSld>
  <p:clrMapOvr>
    <a:masterClrMapping/>
  </p:clrMapOvr>
  <p:transition spd="fast">
    <p:circl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548407" y="3499146"/>
            <a:ext cx="5447968" cy="6715523"/>
          </a:xfrm>
          <a:custGeom>
            <a:avLst/>
            <a:gdLst/>
            <a:ahLst/>
            <a:cxnLst/>
            <a:rect r="r" b="b" t="t" l="l"/>
            <a:pathLst>
              <a:path h="6715523" w="5447968">
                <a:moveTo>
                  <a:pt x="0" y="0"/>
                </a:moveTo>
                <a:lnTo>
                  <a:pt x="5447968" y="0"/>
                </a:lnTo>
                <a:lnTo>
                  <a:pt x="5447968" y="6715523"/>
                </a:lnTo>
                <a:lnTo>
                  <a:pt x="0" y="671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7519" y="660093"/>
            <a:ext cx="16182018" cy="190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3F6AB6"/>
                </a:solidFill>
                <a:latin typeface="Garamond Bold"/>
              </a:rPr>
              <a:t>UNDO </a:t>
            </a:r>
          </a:p>
          <a:p>
            <a:pPr algn="ctr">
              <a:lnSpc>
                <a:spcPts val="7383"/>
              </a:lnSpc>
            </a:pPr>
            <a:r>
              <a:rPr lang="en-US" sz="7031" spc="351">
                <a:solidFill>
                  <a:srgbClr val="F80000"/>
                </a:solidFill>
                <a:latin typeface="Garamond Bold"/>
              </a:rPr>
              <a:t>AFTER ADD &amp; COMMIT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9109" y="3964423"/>
            <a:ext cx="69081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reset HEAD ~1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9799" y="5048250"/>
            <a:ext cx="76867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reset &lt;commit hash&gt;</a:t>
            </a:r>
          </a:p>
        </p:txBody>
      </p:sp>
    </p:spTree>
  </p:cSld>
  <p:clrMapOvr>
    <a:masterClrMapping/>
  </p:clrMapOvr>
  <p:transition spd="fast">
    <p:circl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94513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3259" y="494513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5" y="0"/>
                </a:lnTo>
                <a:lnTo>
                  <a:pt x="1807435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14251" y="4911793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5" y="0"/>
                </a:lnTo>
                <a:lnTo>
                  <a:pt x="1807435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2822" y="4945130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5" y="0"/>
                </a:lnTo>
                <a:lnTo>
                  <a:pt x="1807435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88536" y="4911793"/>
            <a:ext cx="1807436" cy="1807436"/>
          </a:xfrm>
          <a:custGeom>
            <a:avLst/>
            <a:gdLst/>
            <a:ahLst/>
            <a:cxnLst/>
            <a:rect r="r" b="b" t="t" l="l"/>
            <a:pathLst>
              <a:path h="1807436" w="1807436">
                <a:moveTo>
                  <a:pt x="0" y="0"/>
                </a:moveTo>
                <a:lnTo>
                  <a:pt x="1807436" y="0"/>
                </a:lnTo>
                <a:lnTo>
                  <a:pt x="1807436" y="1807436"/>
                </a:lnTo>
                <a:lnTo>
                  <a:pt x="0" y="18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836136" y="5848848"/>
            <a:ext cx="1197123" cy="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5840694" y="5815511"/>
            <a:ext cx="2073556" cy="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9721686" y="5815511"/>
            <a:ext cx="1466850" cy="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2995972" y="5815511"/>
            <a:ext cx="1466850" cy="0"/>
          </a:xfrm>
          <a:prstGeom prst="line">
            <a:avLst/>
          </a:prstGeom>
          <a:ln cap="flat" w="200025">
            <a:solidFill>
              <a:srgbClr val="BE21F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8365371">
            <a:off x="13954266" y="2424352"/>
            <a:ext cx="2824548" cy="2810425"/>
          </a:xfrm>
          <a:custGeom>
            <a:avLst/>
            <a:gdLst/>
            <a:ahLst/>
            <a:cxnLst/>
            <a:rect r="r" b="b" t="t" l="l"/>
            <a:pathLst>
              <a:path h="2810425" w="2824548">
                <a:moveTo>
                  <a:pt x="0" y="0"/>
                </a:moveTo>
                <a:lnTo>
                  <a:pt x="2824548" y="0"/>
                </a:lnTo>
                <a:lnTo>
                  <a:pt x="2824548" y="2810425"/>
                </a:lnTo>
                <a:lnTo>
                  <a:pt x="0" y="281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7255" y="508575"/>
            <a:ext cx="16182018" cy="136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9831" spc="491">
                <a:solidFill>
                  <a:srgbClr val="3F6AB6"/>
                </a:solidFill>
                <a:latin typeface="Garamond Bold"/>
              </a:rPr>
              <a:t>HEAD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4767" y="5207498"/>
            <a:ext cx="434975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CCD2F"/>
                </a:solidFill>
                <a:latin typeface="Canva Sans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88029" y="5207498"/>
            <a:ext cx="459879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CCD2F"/>
                </a:solidFill>
                <a:latin typeface="Canva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3097" y="5207498"/>
            <a:ext cx="487759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CCD2F"/>
                </a:solidFill>
                <a:latin typeface="Canva Sans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20047" y="5207498"/>
            <a:ext cx="434975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CCD2F"/>
                </a:solidFill>
                <a:latin typeface="Canva Sans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8067" y="1762656"/>
            <a:ext cx="564396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80000"/>
                </a:solidFill>
                <a:latin typeface="Canva Sans Bold"/>
              </a:rPr>
              <a:t>Current Commit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15410" y="3108205"/>
            <a:ext cx="55452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75FF"/>
                </a:solidFill>
                <a:latin typeface="Canva Sans Bold"/>
              </a:rPr>
              <a:t>git reset HEAD ~1</a:t>
            </a: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399" y="6319690"/>
            <a:ext cx="481140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Garamond"/>
              </a:rPr>
              <a:t>INTRO TO GIT &amp; GITHUB</a:t>
            </a:r>
          </a:p>
          <a:p>
            <a:pPr>
              <a:lnSpc>
                <a:spcPts val="4200"/>
              </a:lnSpc>
            </a:pP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Garamond"/>
              </a:rPr>
              <a:t>MANAGING LARGE CODES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55096" y="6366962"/>
            <a:ext cx="4926638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Garamond"/>
              </a:rPr>
              <a:t>PROJECT MANAGEMENT </a:t>
            </a:r>
          </a:p>
          <a:p>
            <a:pPr>
              <a:lnSpc>
                <a:spcPts val="4200"/>
              </a:lnSpc>
            </a:pP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Garamond"/>
              </a:rPr>
              <a:t>COLLABORATION &amp; CODE SHARING</a:t>
            </a:r>
            <a:r>
              <a:rPr lang="en-US" sz="3000" spc="300">
                <a:solidFill>
                  <a:srgbClr val="000000"/>
                </a:solidFill>
                <a:latin typeface="Garamond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18986" y="3805738"/>
            <a:ext cx="9803384" cy="7042649"/>
          </a:xfrm>
          <a:custGeom>
            <a:avLst/>
            <a:gdLst/>
            <a:ahLst/>
            <a:cxnLst/>
            <a:rect r="r" b="b" t="t" l="l"/>
            <a:pathLst>
              <a:path h="7042649" w="9803384">
                <a:moveTo>
                  <a:pt x="0" y="0"/>
                </a:moveTo>
                <a:lnTo>
                  <a:pt x="9803384" y="0"/>
                </a:lnTo>
                <a:lnTo>
                  <a:pt x="9803384" y="7042648"/>
                </a:lnTo>
                <a:lnTo>
                  <a:pt x="0" y="704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7" t="0" r="0" b="-3134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5332255"/>
            <a:chOff x="0" y="0"/>
            <a:chExt cx="6671512" cy="1945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71512" cy="1945221"/>
            </a:xfrm>
            <a:custGeom>
              <a:avLst/>
              <a:gdLst/>
              <a:ahLst/>
              <a:cxnLst/>
              <a:rect r="r" b="b" t="t" l="l"/>
              <a:pathLst>
                <a:path h="194522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945221"/>
                  </a:lnTo>
                  <a:lnTo>
                    <a:pt x="0" y="1945221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47601" y="471606"/>
            <a:ext cx="7471514" cy="4322072"/>
            <a:chOff x="0" y="0"/>
            <a:chExt cx="9962019" cy="576276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6614" r="0" b="6614"/>
            <a:stretch>
              <a:fillRect/>
            </a:stretch>
          </p:blipFill>
          <p:spPr>
            <a:xfrm flipH="false" flipV="false">
              <a:off x="0" y="0"/>
              <a:ext cx="9962019" cy="5762762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flipV="true">
            <a:off x="5496467" y="5802024"/>
            <a:ext cx="14288" cy="3837039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5496467" y="6395997"/>
            <a:ext cx="19050" cy="2554715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778537" y="2242115"/>
            <a:ext cx="4967830" cy="84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Garamond Bold"/>
              </a:rPr>
              <a:t>OBJECTIVE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2326075" y="5802089"/>
            <a:ext cx="66674" cy="383705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321313" y="6443268"/>
            <a:ext cx="57149" cy="2507550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14942" y="0"/>
            <a:ext cx="4173058" cy="420111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068147" y="3027798"/>
            <a:ext cx="11219853" cy="596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6"/>
              </a:lnSpc>
              <a:spcBef>
                <a:spcPct val="0"/>
              </a:spcBef>
            </a:pPr>
            <a:r>
              <a:rPr lang="en-US" sz="6790">
                <a:solidFill>
                  <a:srgbClr val="F80000"/>
                </a:solidFill>
                <a:latin typeface="Canva Sans Bold"/>
              </a:rPr>
              <a:t>Copy </a:t>
            </a:r>
            <a:r>
              <a:rPr lang="en-US" sz="6790">
                <a:solidFill>
                  <a:srgbClr val="E06A2A"/>
                </a:solidFill>
                <a:latin typeface="Canva Sans Bold"/>
              </a:rPr>
              <a:t>of an existing repository in which the new owner disconnects the codebase from previous committers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315946" y="1735010"/>
            <a:ext cx="5312707" cy="7083609"/>
          </a:xfrm>
          <a:custGeom>
            <a:avLst/>
            <a:gdLst/>
            <a:ahLst/>
            <a:cxnLst/>
            <a:rect r="r" b="b" t="t" l="l"/>
            <a:pathLst>
              <a:path h="7083609" w="5312707">
                <a:moveTo>
                  <a:pt x="0" y="0"/>
                </a:moveTo>
                <a:lnTo>
                  <a:pt x="5312706" y="0"/>
                </a:lnTo>
                <a:lnTo>
                  <a:pt x="5312706" y="7083609"/>
                </a:lnTo>
                <a:lnTo>
                  <a:pt x="0" y="7083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7255" y="537150"/>
            <a:ext cx="16182018" cy="15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7"/>
              </a:lnSpc>
            </a:pPr>
            <a:r>
              <a:rPr lang="en-US" sz="11330" spc="566">
                <a:solidFill>
                  <a:srgbClr val="3F6AB6"/>
                </a:solidFill>
                <a:latin typeface="Garamond Bold"/>
              </a:rPr>
              <a:t>FORK</a:t>
            </a:r>
          </a:p>
        </p:txBody>
      </p:sp>
    </p:spTree>
  </p:cSld>
  <p:clrMapOvr>
    <a:masterClrMapping/>
  </p:clrMapOvr>
  <p:transition spd="fast">
    <p:circl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23218" y="935530"/>
            <a:ext cx="7020782" cy="81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1"/>
              </a:lnSpc>
            </a:pPr>
            <a:r>
              <a:rPr lang="en-US" sz="5925" spc="296">
                <a:solidFill>
                  <a:srgbClr val="FFFFFF"/>
                </a:solidFill>
                <a:latin typeface="Garamond Bold"/>
              </a:rPr>
              <a:t>CONTACT US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28018" y="4572167"/>
            <a:ext cx="7343333" cy="51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7"/>
              </a:lnSpc>
            </a:pPr>
            <a:r>
              <a:rPr lang="en-US" sz="2962" spc="296">
                <a:solidFill>
                  <a:srgbClr val="000000"/>
                </a:solidFill>
                <a:latin typeface="Garamond Bold"/>
              </a:rPr>
              <a:t>contact</a:t>
            </a:r>
            <a:r>
              <a:rPr lang="en-US" sz="2962" spc="296">
                <a:solidFill>
                  <a:srgbClr val="000000"/>
                </a:solidFill>
                <a:latin typeface="Garamond Bold"/>
              </a:rPr>
              <a:t>@aisciences.io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3551" y="4721674"/>
            <a:ext cx="378937" cy="291437"/>
          </a:xfrm>
          <a:custGeom>
            <a:avLst/>
            <a:gdLst/>
            <a:ahLst/>
            <a:cxnLst/>
            <a:rect r="r" b="b" t="t" l="l"/>
            <a:pathLst>
              <a:path h="291437" w="378937">
                <a:moveTo>
                  <a:pt x="0" y="0"/>
                </a:moveTo>
                <a:lnTo>
                  <a:pt x="378937" y="0"/>
                </a:lnTo>
                <a:lnTo>
                  <a:pt x="378937" y="291437"/>
                </a:lnTo>
                <a:lnTo>
                  <a:pt x="0" y="291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28018" y="5901440"/>
            <a:ext cx="7343333" cy="51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7"/>
              </a:lnSpc>
            </a:pPr>
            <a:r>
              <a:rPr lang="en-US" sz="2962" spc="296">
                <a:solidFill>
                  <a:srgbClr val="000000"/>
                </a:solidFill>
                <a:latin typeface="Garamond Bold"/>
              </a:rPr>
              <a:t>www.aisciences.io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4605" y="6008251"/>
            <a:ext cx="376828" cy="376828"/>
          </a:xfrm>
          <a:custGeom>
            <a:avLst/>
            <a:gdLst/>
            <a:ahLst/>
            <a:cxnLst/>
            <a:rect r="r" b="b" t="t" l="l"/>
            <a:pathLst>
              <a:path h="376828" w="376828">
                <a:moveTo>
                  <a:pt x="0" y="0"/>
                </a:moveTo>
                <a:lnTo>
                  <a:pt x="376829" y="0"/>
                </a:lnTo>
                <a:lnTo>
                  <a:pt x="376829" y="376828"/>
                </a:lnTo>
                <a:lnTo>
                  <a:pt x="0" y="37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568482" y="6542700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28018" y="7230712"/>
            <a:ext cx="7343333" cy="51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7"/>
              </a:lnSpc>
            </a:pPr>
            <a:r>
              <a:rPr lang="en-US" sz="2962" spc="296">
                <a:solidFill>
                  <a:srgbClr val="000000"/>
                </a:solidFill>
                <a:latin typeface="Garamond Bold"/>
              </a:rPr>
              <a:t>@AISciencesLearn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19972" y="7264441"/>
            <a:ext cx="366095" cy="522992"/>
          </a:xfrm>
          <a:custGeom>
            <a:avLst/>
            <a:gdLst/>
            <a:ahLst/>
            <a:cxnLst/>
            <a:rect r="r" b="b" t="t" l="l"/>
            <a:pathLst>
              <a:path h="522992" w="366095">
                <a:moveTo>
                  <a:pt x="0" y="0"/>
                </a:moveTo>
                <a:lnTo>
                  <a:pt x="366095" y="0"/>
                </a:lnTo>
                <a:lnTo>
                  <a:pt x="366095" y="522992"/>
                </a:lnTo>
                <a:lnTo>
                  <a:pt x="0" y="522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18986" y="3805738"/>
            <a:ext cx="9803384" cy="7042649"/>
          </a:xfrm>
          <a:custGeom>
            <a:avLst/>
            <a:gdLst/>
            <a:ahLst/>
            <a:cxnLst/>
            <a:rect r="r" b="b" t="t" l="l"/>
            <a:pathLst>
              <a:path h="7042649" w="9803384">
                <a:moveTo>
                  <a:pt x="0" y="0"/>
                </a:moveTo>
                <a:lnTo>
                  <a:pt x="9803384" y="0"/>
                </a:lnTo>
                <a:lnTo>
                  <a:pt x="9803384" y="7042648"/>
                </a:lnTo>
                <a:lnTo>
                  <a:pt x="0" y="7042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817" t="0" r="0" b="-31348"/>
            </a:stretch>
          </a:blipFill>
        </p:spPr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12277" y="2647601"/>
            <a:ext cx="7032659" cy="6610699"/>
          </a:xfrm>
          <a:custGeom>
            <a:avLst/>
            <a:gdLst/>
            <a:ahLst/>
            <a:cxnLst/>
            <a:rect r="r" b="b" t="t" l="l"/>
            <a:pathLst>
              <a:path h="6610699" w="7032659">
                <a:moveTo>
                  <a:pt x="0" y="0"/>
                </a:moveTo>
                <a:lnTo>
                  <a:pt x="7032659" y="0"/>
                </a:lnTo>
                <a:lnTo>
                  <a:pt x="7032659" y="6610699"/>
                </a:lnTo>
                <a:lnTo>
                  <a:pt x="0" y="6610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7519" y="1373039"/>
            <a:ext cx="16182018" cy="8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5931" spc="296">
                <a:solidFill>
                  <a:srgbClr val="3F6AB6"/>
                </a:solidFill>
                <a:latin typeface="Garamond Bold"/>
              </a:rPr>
              <a:t>CREATING ACCOUNT 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663" y="3302804"/>
            <a:ext cx="3767954" cy="37679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2B7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0"/>
              <a:ext cx="5080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Arial Bold"/>
                </a:rPr>
                <a:t>Make Changes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16797" y="3509718"/>
            <a:ext cx="3767954" cy="37679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2B7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25400"/>
              <a:ext cx="558800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al Bold"/>
                </a:rPr>
                <a:t>Add those Changes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38875" y="3183920"/>
            <a:ext cx="3582033" cy="4093752"/>
            <a:chOff x="0" y="0"/>
            <a:chExt cx="7112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42B7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8900" y="12700"/>
              <a:ext cx="533400" cy="63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al Bold"/>
                </a:rPr>
                <a:t>Commit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908617" y="4348249"/>
            <a:ext cx="3354124" cy="1677062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84751" y="4348249"/>
            <a:ext cx="3354124" cy="1677062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370447" y="7277672"/>
            <a:ext cx="2316162" cy="1189928"/>
          </a:xfrm>
          <a:custGeom>
            <a:avLst/>
            <a:gdLst/>
            <a:ahLst/>
            <a:cxnLst/>
            <a:rect r="r" b="b" t="t" l="l"/>
            <a:pathLst>
              <a:path h="1189928" w="2316162">
                <a:moveTo>
                  <a:pt x="0" y="0"/>
                </a:moveTo>
                <a:lnTo>
                  <a:pt x="2316162" y="0"/>
                </a:lnTo>
                <a:lnTo>
                  <a:pt x="2316162" y="1189928"/>
                </a:lnTo>
                <a:lnTo>
                  <a:pt x="0" y="118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37519" y="1401614"/>
            <a:ext cx="16182018" cy="11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8231" spc="411">
                <a:solidFill>
                  <a:srgbClr val="3F6AB6"/>
                </a:solidFill>
                <a:latin typeface="Garamond Bold"/>
              </a:rPr>
              <a:t>COMMIT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367480" y="1627932"/>
            <a:ext cx="3770186" cy="4114800"/>
          </a:xfrm>
          <a:custGeom>
            <a:avLst/>
            <a:gdLst/>
            <a:ahLst/>
            <a:cxnLst/>
            <a:rect r="r" b="b" t="t" l="l"/>
            <a:pathLst>
              <a:path h="4114800" w="3770186">
                <a:moveTo>
                  <a:pt x="0" y="0"/>
                </a:moveTo>
                <a:lnTo>
                  <a:pt x="3770186" y="0"/>
                </a:lnTo>
                <a:lnTo>
                  <a:pt x="37701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0334" y="1627932"/>
            <a:ext cx="4360053" cy="4114800"/>
          </a:xfrm>
          <a:custGeom>
            <a:avLst/>
            <a:gdLst/>
            <a:ahLst/>
            <a:cxnLst/>
            <a:rect r="r" b="b" t="t" l="l"/>
            <a:pathLst>
              <a:path h="4114800" w="4360053">
                <a:moveTo>
                  <a:pt x="0" y="0"/>
                </a:moveTo>
                <a:lnTo>
                  <a:pt x="4360053" y="0"/>
                </a:lnTo>
                <a:lnTo>
                  <a:pt x="4360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26456" y="6399905"/>
            <a:ext cx="2395743" cy="1772850"/>
          </a:xfrm>
          <a:custGeom>
            <a:avLst/>
            <a:gdLst/>
            <a:ahLst/>
            <a:cxnLst/>
            <a:rect r="r" b="b" t="t" l="l"/>
            <a:pathLst>
              <a:path h="1772850" w="2395743">
                <a:moveTo>
                  <a:pt x="0" y="0"/>
                </a:moveTo>
                <a:lnTo>
                  <a:pt x="2395743" y="0"/>
                </a:lnTo>
                <a:lnTo>
                  <a:pt x="2395743" y="1772849"/>
                </a:lnTo>
                <a:lnTo>
                  <a:pt x="0" y="1772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759855" y="6399905"/>
            <a:ext cx="2395743" cy="1772850"/>
          </a:xfrm>
          <a:custGeom>
            <a:avLst/>
            <a:gdLst/>
            <a:ahLst/>
            <a:cxnLst/>
            <a:rect r="r" b="b" t="t" l="l"/>
            <a:pathLst>
              <a:path h="1772850" w="2395743">
                <a:moveTo>
                  <a:pt x="2395742" y="0"/>
                </a:moveTo>
                <a:lnTo>
                  <a:pt x="0" y="0"/>
                </a:lnTo>
                <a:lnTo>
                  <a:pt x="0" y="1772849"/>
                </a:lnTo>
                <a:lnTo>
                  <a:pt x="2395742" y="1772849"/>
                </a:lnTo>
                <a:lnTo>
                  <a:pt x="23957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52883" y="8499271"/>
            <a:ext cx="15153692" cy="1069847"/>
            <a:chOff x="0" y="0"/>
            <a:chExt cx="3991096" cy="281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91096" cy="281770"/>
            </a:xfrm>
            <a:custGeom>
              <a:avLst/>
              <a:gdLst/>
              <a:ahLst/>
              <a:cxnLst/>
              <a:rect r="r" b="b" t="t" l="l"/>
              <a:pathLst>
                <a:path h="281770" w="3991096">
                  <a:moveTo>
                    <a:pt x="26056" y="0"/>
                  </a:moveTo>
                  <a:lnTo>
                    <a:pt x="3965041" y="0"/>
                  </a:lnTo>
                  <a:cubicBezTo>
                    <a:pt x="3979430" y="0"/>
                    <a:pt x="3991096" y="11665"/>
                    <a:pt x="3991096" y="26056"/>
                  </a:cubicBezTo>
                  <a:lnTo>
                    <a:pt x="3991096" y="255715"/>
                  </a:lnTo>
                  <a:cubicBezTo>
                    <a:pt x="3991096" y="262625"/>
                    <a:pt x="3988351" y="269253"/>
                    <a:pt x="3983465" y="274139"/>
                  </a:cubicBezTo>
                  <a:cubicBezTo>
                    <a:pt x="3978578" y="279025"/>
                    <a:pt x="3971951" y="281770"/>
                    <a:pt x="3965041" y="281770"/>
                  </a:cubicBezTo>
                  <a:lnTo>
                    <a:pt x="26056" y="281770"/>
                  </a:lnTo>
                  <a:cubicBezTo>
                    <a:pt x="11665" y="281770"/>
                    <a:pt x="0" y="270105"/>
                    <a:pt x="0" y="255715"/>
                  </a:cubicBezTo>
                  <a:lnTo>
                    <a:pt x="0" y="26056"/>
                  </a:lnTo>
                  <a:cubicBezTo>
                    <a:pt x="0" y="19145"/>
                    <a:pt x="2745" y="12518"/>
                    <a:pt x="7631" y="7631"/>
                  </a:cubicBezTo>
                  <a:cubicBezTo>
                    <a:pt x="12518" y="2745"/>
                    <a:pt x="19145" y="0"/>
                    <a:pt x="26056" y="0"/>
                  </a:cubicBezTo>
                  <a:close/>
                </a:path>
              </a:pathLst>
            </a:custGeom>
            <a:solidFill>
              <a:srgbClr val="419BD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09550"/>
              <a:ext cx="3991096" cy="491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59"/>
                </a:lnSpc>
              </a:pPr>
              <a:r>
                <a:rPr lang="en-US" sz="5399">
                  <a:solidFill>
                    <a:srgbClr val="FFFFFF"/>
                  </a:solidFill>
                  <a:latin typeface="Arial Bold"/>
                </a:rPr>
                <a:t>Any code editor / IDE/ VS Code / Pycharm / ...</a:t>
              </a:r>
              <a:r>
                <a:rPr lang="en-US" sz="5399">
                  <a:solidFill>
                    <a:srgbClr val="FFFFFF"/>
                  </a:solidFill>
                  <a:latin typeface="Arial Bold"/>
                </a:rPr>
                <a:t>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36210" y="385272"/>
            <a:ext cx="16182018" cy="11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8231" spc="411">
                <a:solidFill>
                  <a:srgbClr val="3F6AB6"/>
                </a:solidFill>
                <a:latin typeface="Garamond Bold"/>
              </a:rPr>
              <a:t>INSTALLATIONS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0866" y="6304655"/>
            <a:ext cx="2858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Terminal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2199" y="6304655"/>
            <a:ext cx="26607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bash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5268" y="5819515"/>
            <a:ext cx="3770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F6AB6"/>
                </a:solidFill>
                <a:latin typeface="Canva Sans"/>
              </a:rPr>
              <a:t>git --version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24199" y="2200806"/>
            <a:ext cx="5984187" cy="4944434"/>
          </a:xfrm>
          <a:custGeom>
            <a:avLst/>
            <a:gdLst/>
            <a:ahLst/>
            <a:cxnLst/>
            <a:rect r="r" b="b" t="t" l="l"/>
            <a:pathLst>
              <a:path h="4944434" w="5984187">
                <a:moveTo>
                  <a:pt x="0" y="0"/>
                </a:moveTo>
                <a:lnTo>
                  <a:pt x="5984187" y="0"/>
                </a:lnTo>
                <a:lnTo>
                  <a:pt x="5984187" y="4944435"/>
                </a:lnTo>
                <a:lnTo>
                  <a:pt x="0" y="494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61077" y="3394732"/>
            <a:ext cx="1985159" cy="943956"/>
          </a:xfrm>
          <a:custGeom>
            <a:avLst/>
            <a:gdLst/>
            <a:ahLst/>
            <a:cxnLst/>
            <a:rect r="r" b="b" t="t" l="l"/>
            <a:pathLst>
              <a:path h="943956" w="1985159">
                <a:moveTo>
                  <a:pt x="0" y="0"/>
                </a:moveTo>
                <a:lnTo>
                  <a:pt x="1985159" y="0"/>
                </a:lnTo>
                <a:lnTo>
                  <a:pt x="1985159" y="943955"/>
                </a:lnTo>
                <a:lnTo>
                  <a:pt x="0" y="94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8939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6210" y="385272"/>
            <a:ext cx="16182018" cy="11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8231" spc="411">
                <a:solidFill>
                  <a:srgbClr val="3F6AB6"/>
                </a:solidFill>
                <a:latin typeface="Garamond Bold"/>
              </a:rPr>
              <a:t>CONFIGURATION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2883" y="2507637"/>
            <a:ext cx="9201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config --global user.name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2883" y="5256756"/>
            <a:ext cx="9201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anva Sans Bold"/>
              </a:rPr>
              <a:t>git config --global user.email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61077" y="6243977"/>
            <a:ext cx="1985159" cy="943956"/>
          </a:xfrm>
          <a:custGeom>
            <a:avLst/>
            <a:gdLst/>
            <a:ahLst/>
            <a:cxnLst/>
            <a:rect r="r" b="b" t="t" l="l"/>
            <a:pathLst>
              <a:path h="943956" w="1985159">
                <a:moveTo>
                  <a:pt x="0" y="0"/>
                </a:moveTo>
                <a:lnTo>
                  <a:pt x="1985159" y="0"/>
                </a:lnTo>
                <a:lnTo>
                  <a:pt x="1985159" y="943956"/>
                </a:lnTo>
                <a:lnTo>
                  <a:pt x="0" y="943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8939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79684" y="8102333"/>
            <a:ext cx="92015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Architype Bayer-type"/>
              </a:rPr>
              <a:t>git config --list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62468" y="1697781"/>
            <a:ext cx="11369201" cy="7560519"/>
          </a:xfrm>
          <a:custGeom>
            <a:avLst/>
            <a:gdLst/>
            <a:ahLst/>
            <a:cxnLst/>
            <a:rect r="r" b="b" t="t" l="l"/>
            <a:pathLst>
              <a:path h="7560519" w="11369201">
                <a:moveTo>
                  <a:pt x="0" y="0"/>
                </a:moveTo>
                <a:lnTo>
                  <a:pt x="11369201" y="0"/>
                </a:lnTo>
                <a:lnTo>
                  <a:pt x="11369201" y="7560519"/>
                </a:lnTo>
                <a:lnTo>
                  <a:pt x="0" y="756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6210" y="385272"/>
            <a:ext cx="16182018" cy="11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8231" spc="411">
                <a:solidFill>
                  <a:srgbClr val="3F6AB6"/>
                </a:solidFill>
                <a:latin typeface="Garamond Bold"/>
              </a:rPr>
              <a:t>MISSION: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081C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320786" y="2574608"/>
            <a:ext cx="4297441" cy="4114800"/>
          </a:xfrm>
          <a:custGeom>
            <a:avLst/>
            <a:gdLst/>
            <a:ahLst/>
            <a:cxnLst/>
            <a:rect r="r" b="b" t="t" l="l"/>
            <a:pathLst>
              <a:path h="4114800" w="4297441">
                <a:moveTo>
                  <a:pt x="0" y="0"/>
                </a:moveTo>
                <a:lnTo>
                  <a:pt x="4297442" y="0"/>
                </a:lnTo>
                <a:lnTo>
                  <a:pt x="4297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95578" y="5437907"/>
            <a:ext cx="2152583" cy="2503003"/>
          </a:xfrm>
          <a:custGeom>
            <a:avLst/>
            <a:gdLst/>
            <a:ahLst/>
            <a:cxnLst/>
            <a:rect r="r" b="b" t="t" l="l"/>
            <a:pathLst>
              <a:path h="2503003" w="2152583">
                <a:moveTo>
                  <a:pt x="0" y="0"/>
                </a:moveTo>
                <a:lnTo>
                  <a:pt x="2152583" y="0"/>
                </a:lnTo>
                <a:lnTo>
                  <a:pt x="2152583" y="2503003"/>
                </a:lnTo>
                <a:lnTo>
                  <a:pt x="0" y="250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6210" y="413847"/>
            <a:ext cx="16182018" cy="137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9931" spc="496">
                <a:solidFill>
                  <a:srgbClr val="3F6AB6"/>
                </a:solidFill>
                <a:latin typeface="Garamond Bold"/>
              </a:rPr>
              <a:t>CLONE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4564" y="2256175"/>
            <a:ext cx="6952655" cy="134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899">
                <a:solidFill>
                  <a:srgbClr val="3F6AB6"/>
                </a:solidFill>
                <a:latin typeface="Canva Sans Bold"/>
              </a:rPr>
              <a:t>git clone [link]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210" y="5396548"/>
            <a:ext cx="2633859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F6AB6"/>
                </a:solidFill>
                <a:latin typeface="Canva Sans Bold"/>
              </a:rPr>
              <a:t>Local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1688" y="5396548"/>
            <a:ext cx="3091061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F6AB6"/>
                </a:solidFill>
                <a:latin typeface="Canva Sans Bold"/>
              </a:rPr>
              <a:t>Global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0221" y="7158939"/>
            <a:ext cx="357399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6AB6"/>
                </a:solidFill>
                <a:latin typeface="Cheque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539" y="7150418"/>
            <a:ext cx="4070980" cy="90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sz="5255">
                <a:solidFill>
                  <a:srgbClr val="3F6AB6"/>
                </a:solidFill>
                <a:latin typeface="Cheque"/>
              </a:rPr>
              <a:t>Laptop/PC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DAFz_E7PoB4</dc:identifier>
  <dcterms:modified xsi:type="dcterms:W3CDTF">2011-08-01T06:04:30Z</dcterms:modified>
  <cp:revision>1</cp:revision>
  <dc:title>Github</dc:title>
</cp:coreProperties>
</file>